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
      <p:font typeface="Source Sans 3"/>
      <p:regular r:id="rId21"/>
    </p:embeddedFont>
    <p:embeddedFont>
      <p:font typeface="Source Sans 3"/>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3043357"/>
            <a:ext cx="7416403" cy="1402556"/>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CLIP: Connecting Vision and Language</a:t>
            </a:r>
            <a:endParaRPr lang="en-US" sz="4400" dirty="0"/>
          </a:p>
        </p:txBody>
      </p:sp>
      <p:sp>
        <p:nvSpPr>
          <p:cNvPr id="4" name="Text 1"/>
          <p:cNvSpPr/>
          <p:nvPr/>
        </p:nvSpPr>
        <p:spPr>
          <a:xfrm>
            <a:off x="6350198" y="4816078"/>
            <a:ext cx="7416403"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Understanding Multimodal AI</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63798" y="2105501"/>
            <a:ext cx="5609749"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Key Takeaways</a:t>
            </a:r>
            <a:endParaRPr lang="en-US" sz="4400" dirty="0"/>
          </a:p>
        </p:txBody>
      </p:sp>
      <p:sp>
        <p:nvSpPr>
          <p:cNvPr id="3" name="Shape 1"/>
          <p:cNvSpPr/>
          <p:nvPr/>
        </p:nvSpPr>
        <p:spPr>
          <a:xfrm>
            <a:off x="863798" y="3300412"/>
            <a:ext cx="4136350" cy="2823567"/>
          </a:xfrm>
          <a:prstGeom prst="roundRect">
            <a:avLst>
              <a:gd name="adj" fmla="val 20980"/>
            </a:avLst>
          </a:prstGeom>
          <a:solidFill>
            <a:srgbClr val="303132"/>
          </a:solidFill>
          <a:ln/>
        </p:spPr>
      </p:sp>
      <p:sp>
        <p:nvSpPr>
          <p:cNvPr id="4" name="Text 2"/>
          <p:cNvSpPr/>
          <p:nvPr/>
        </p:nvSpPr>
        <p:spPr>
          <a:xfrm>
            <a:off x="1110615" y="3547229"/>
            <a:ext cx="3642717" cy="701278"/>
          </a:xfrm>
          <a:prstGeom prst="rect">
            <a:avLst/>
          </a:prstGeom>
          <a:noFill/>
          <a:ln/>
        </p:spPr>
        <p:txBody>
          <a:bodyPr wrap="squar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Aligns Vision &amp; Language</a:t>
            </a:r>
            <a:endParaRPr lang="en-US" sz="2200" dirty="0"/>
          </a:p>
        </p:txBody>
      </p:sp>
      <p:sp>
        <p:nvSpPr>
          <p:cNvPr id="5" name="Text 3"/>
          <p:cNvSpPr/>
          <p:nvPr/>
        </p:nvSpPr>
        <p:spPr>
          <a:xfrm>
            <a:off x="1110615" y="4396502"/>
            <a:ext cx="3642717"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CLIP creates a shared understanding between images and text, bridging a critical gap in AI.</a:t>
            </a:r>
            <a:endParaRPr lang="en-US" sz="1900" dirty="0"/>
          </a:p>
        </p:txBody>
      </p:sp>
      <p:sp>
        <p:nvSpPr>
          <p:cNvPr id="6" name="Shape 4"/>
          <p:cNvSpPr/>
          <p:nvPr/>
        </p:nvSpPr>
        <p:spPr>
          <a:xfrm>
            <a:off x="5246965" y="3300412"/>
            <a:ext cx="4136350" cy="2823567"/>
          </a:xfrm>
          <a:prstGeom prst="roundRect">
            <a:avLst>
              <a:gd name="adj" fmla="val 20980"/>
            </a:avLst>
          </a:prstGeom>
          <a:solidFill>
            <a:srgbClr val="303132"/>
          </a:solidFill>
          <a:ln/>
        </p:spPr>
      </p:sp>
      <p:sp>
        <p:nvSpPr>
          <p:cNvPr id="7" name="Text 5"/>
          <p:cNvSpPr/>
          <p:nvPr/>
        </p:nvSpPr>
        <p:spPr>
          <a:xfrm>
            <a:off x="5493782" y="3547229"/>
            <a:ext cx="3642717" cy="701278"/>
          </a:xfrm>
          <a:prstGeom prst="rect">
            <a:avLst/>
          </a:prstGeom>
          <a:noFill/>
          <a:ln/>
        </p:spPr>
        <p:txBody>
          <a:bodyPr wrap="squar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Enables Zero-Shot Learning</a:t>
            </a:r>
            <a:endParaRPr lang="en-US" sz="2200" dirty="0"/>
          </a:p>
        </p:txBody>
      </p:sp>
      <p:sp>
        <p:nvSpPr>
          <p:cNvPr id="8" name="Text 6"/>
          <p:cNvSpPr/>
          <p:nvPr/>
        </p:nvSpPr>
        <p:spPr>
          <a:xfrm>
            <a:off x="5493782" y="4396502"/>
            <a:ext cx="3642717"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It can classify novel concepts without explicit retraining, demonstrating remarkable generalisation.</a:t>
            </a:r>
            <a:endParaRPr lang="en-US" sz="1900" dirty="0"/>
          </a:p>
        </p:txBody>
      </p:sp>
      <p:sp>
        <p:nvSpPr>
          <p:cNvPr id="9" name="Shape 7"/>
          <p:cNvSpPr/>
          <p:nvPr/>
        </p:nvSpPr>
        <p:spPr>
          <a:xfrm>
            <a:off x="9630132" y="3300412"/>
            <a:ext cx="4136350" cy="2823567"/>
          </a:xfrm>
          <a:prstGeom prst="roundRect">
            <a:avLst>
              <a:gd name="adj" fmla="val 20980"/>
            </a:avLst>
          </a:prstGeom>
          <a:solidFill>
            <a:srgbClr val="303132"/>
          </a:solidFill>
          <a:ln/>
        </p:spPr>
      </p:sp>
      <p:sp>
        <p:nvSpPr>
          <p:cNvPr id="10" name="Text 8"/>
          <p:cNvSpPr/>
          <p:nvPr/>
        </p:nvSpPr>
        <p:spPr>
          <a:xfrm>
            <a:off x="9876949" y="3547229"/>
            <a:ext cx="3642717" cy="701278"/>
          </a:xfrm>
          <a:prstGeom prst="rect">
            <a:avLst/>
          </a:prstGeom>
          <a:noFill/>
          <a:ln/>
        </p:spPr>
        <p:txBody>
          <a:bodyPr wrap="squar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Foundation for Multimodal AI</a:t>
            </a:r>
            <a:endParaRPr lang="en-US" sz="2200" dirty="0"/>
          </a:p>
        </p:txBody>
      </p:sp>
      <p:sp>
        <p:nvSpPr>
          <p:cNvPr id="11" name="Text 9"/>
          <p:cNvSpPr/>
          <p:nvPr/>
        </p:nvSpPr>
        <p:spPr>
          <a:xfrm>
            <a:off x="9876949" y="4396502"/>
            <a:ext cx="3642717"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CLIP serves as a fundamental building block for many advanced multimodal AI systems, driving innovation in the field.</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3798" y="1741051"/>
            <a:ext cx="6877883"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What is Multimodal AI?</a:t>
            </a:r>
            <a:endParaRPr lang="en-US" sz="4400" dirty="0"/>
          </a:p>
        </p:txBody>
      </p:sp>
      <p:sp>
        <p:nvSpPr>
          <p:cNvPr id="3" name="Text 1"/>
          <p:cNvSpPr/>
          <p:nvPr/>
        </p:nvSpPr>
        <p:spPr>
          <a:xfrm>
            <a:off x="863798" y="2935962"/>
            <a:ext cx="12902803" cy="1110496"/>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Multimodal AI systems are designed to process and understand information from multiple types of data, or "modalities," simultaneously. Just as humans use various senses to perceive the world, multimodal AI integrates different data forms to gain a richer, more comprehensive understanding.</a:t>
            </a:r>
            <a:endParaRPr lang="en-US" sz="190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63798" y="4324112"/>
            <a:ext cx="616982" cy="616982"/>
          </a:xfrm>
          <a:prstGeom prst="rect">
            <a:avLst/>
          </a:prstGeom>
        </p:spPr>
      </p:pic>
      <p:sp>
        <p:nvSpPr>
          <p:cNvPr id="5" name="Text 2"/>
          <p:cNvSpPr/>
          <p:nvPr/>
        </p:nvSpPr>
        <p:spPr>
          <a:xfrm>
            <a:off x="863798" y="5249585"/>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Image + Text</a:t>
            </a:r>
            <a:endParaRPr lang="en-US" sz="2200" dirty="0"/>
          </a:p>
        </p:txBody>
      </p:sp>
      <p:sp>
        <p:nvSpPr>
          <p:cNvPr id="6" name="Text 3"/>
          <p:cNvSpPr/>
          <p:nvPr/>
        </p:nvSpPr>
        <p:spPr>
          <a:xfrm>
            <a:off x="863798" y="5748218"/>
            <a:ext cx="4095274" cy="74033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Analysing visuals alongside descriptive language.</a:t>
            </a:r>
            <a:endParaRPr lang="en-US" sz="190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7563" y="4324112"/>
            <a:ext cx="616982" cy="616982"/>
          </a:xfrm>
          <a:prstGeom prst="rect">
            <a:avLst/>
          </a:prstGeom>
        </p:spPr>
      </p:pic>
      <p:sp>
        <p:nvSpPr>
          <p:cNvPr id="8" name="Text 4"/>
          <p:cNvSpPr/>
          <p:nvPr/>
        </p:nvSpPr>
        <p:spPr>
          <a:xfrm>
            <a:off x="5267563" y="5249585"/>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Audio + Text</a:t>
            </a:r>
            <a:endParaRPr lang="en-US" sz="2200" dirty="0"/>
          </a:p>
        </p:txBody>
      </p:sp>
      <p:sp>
        <p:nvSpPr>
          <p:cNvPr id="9" name="Text 5"/>
          <p:cNvSpPr/>
          <p:nvPr/>
        </p:nvSpPr>
        <p:spPr>
          <a:xfrm>
            <a:off x="5267563" y="5748218"/>
            <a:ext cx="4095274" cy="74033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Processing spoken words with their transcriptions.</a:t>
            </a:r>
            <a:endParaRPr lang="en-US" sz="190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1328" y="4324112"/>
            <a:ext cx="616982" cy="616982"/>
          </a:xfrm>
          <a:prstGeom prst="rect">
            <a:avLst/>
          </a:prstGeom>
        </p:spPr>
      </p:pic>
      <p:sp>
        <p:nvSpPr>
          <p:cNvPr id="11" name="Text 6"/>
          <p:cNvSpPr/>
          <p:nvPr/>
        </p:nvSpPr>
        <p:spPr>
          <a:xfrm>
            <a:off x="9671328" y="5249585"/>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Video + Language</a:t>
            </a:r>
            <a:endParaRPr lang="en-US" sz="2200" dirty="0"/>
          </a:p>
        </p:txBody>
      </p:sp>
      <p:sp>
        <p:nvSpPr>
          <p:cNvPr id="12" name="Text 7"/>
          <p:cNvSpPr/>
          <p:nvPr/>
        </p:nvSpPr>
        <p:spPr>
          <a:xfrm>
            <a:off x="9671328" y="5748218"/>
            <a:ext cx="4095274" cy="74033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Interpreting dynamic visuals with accompanying narration or text.</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772954"/>
            <a:ext cx="9434989"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Why Multimodal AI is Important</a:t>
            </a:r>
            <a:endParaRPr lang="en-US" sz="4400" dirty="0"/>
          </a:p>
        </p:txBody>
      </p:sp>
      <p:pic>
        <p:nvPicPr>
          <p:cNvPr id="3" name="Image 0" descr="preencoded.png">    </p:cNvPr>
          <p:cNvPicPr>
            <a:picLocks noChangeAspect="1"/>
          </p:cNvPicPr>
          <p:nvPr/>
        </p:nvPicPr>
        <p:blipFill>
          <a:blip r:embed="rId1"/>
          <a:stretch>
            <a:fillRect/>
          </a:stretch>
        </p:blipFill>
        <p:spPr>
          <a:xfrm>
            <a:off x="863798" y="2368868"/>
            <a:ext cx="8176022" cy="4563308"/>
          </a:xfrm>
          <a:prstGeom prst="rect">
            <a:avLst/>
          </a:prstGeom>
        </p:spPr>
      </p:pic>
      <p:sp>
        <p:nvSpPr>
          <p:cNvPr id="4" name="Text 1"/>
          <p:cNvSpPr/>
          <p:nvPr/>
        </p:nvSpPr>
        <p:spPr>
          <a:xfrm>
            <a:off x="9649658" y="2091214"/>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Bridging the Gap</a:t>
            </a:r>
            <a:endParaRPr lang="en-US" sz="2200" dirty="0"/>
          </a:p>
        </p:txBody>
      </p:sp>
      <p:sp>
        <p:nvSpPr>
          <p:cNvPr id="5" name="Text 2"/>
          <p:cNvSpPr/>
          <p:nvPr/>
        </p:nvSpPr>
        <p:spPr>
          <a:xfrm>
            <a:off x="9649658" y="2688669"/>
            <a:ext cx="4124444" cy="1850827"/>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Traditional AI often excels in single domains, but the real world is inherently multimodal. Humans naturally combine senses, like sight and hearing, to interpret complex situations.</a:t>
            </a:r>
            <a:endParaRPr lang="en-US" sz="1900" dirty="0"/>
          </a:p>
        </p:txBody>
      </p:sp>
      <p:sp>
        <p:nvSpPr>
          <p:cNvPr id="6" name="Text 3"/>
          <p:cNvSpPr/>
          <p:nvPr/>
        </p:nvSpPr>
        <p:spPr>
          <a:xfrm>
            <a:off x="9649658" y="4786313"/>
            <a:ext cx="3768566" cy="35063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Montserrat Bold" pitchFamily="34" charset="0"/>
                <a:ea typeface="Montserrat Bold" pitchFamily="34" charset="-122"/>
                <a:cs typeface="Montserrat Bold" pitchFamily="34" charset="-120"/>
              </a:rPr>
              <a:t>Enhanced Understanding</a:t>
            </a:r>
            <a:endParaRPr lang="en-US" sz="2200" dirty="0"/>
          </a:p>
        </p:txBody>
      </p:sp>
      <p:sp>
        <p:nvSpPr>
          <p:cNvPr id="7" name="Text 4"/>
          <p:cNvSpPr/>
          <p:nvPr/>
        </p:nvSpPr>
        <p:spPr>
          <a:xfrm>
            <a:off x="9649658" y="5383768"/>
            <a:ext cx="4124444" cy="1850827"/>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By integrating multiple data types, AI can overcome the limitations of single-modal systems, leading to more robust and accurate interpretations. This mirrors our own cognitive processes.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232660" y="548640"/>
            <a:ext cx="8780859" cy="460296"/>
          </a:xfrm>
          <a:prstGeom prst="rect">
            <a:avLst/>
          </a:prstGeom>
          <a:noFill/>
          <a:ln/>
        </p:spPr>
        <p:txBody>
          <a:bodyPr wrap="none" lIns="0" tIns="0" rIns="0" bIns="0" rtlCol="0" anchor="t"/>
          <a:lstStyle/>
          <a:p>
            <a:pPr algn="l" indent="0" marL="0">
              <a:lnSpc>
                <a:spcPts val="3600"/>
              </a:lnSpc>
              <a:buNone/>
            </a:pPr>
            <a:r>
              <a:rPr lang="en-US" sz="2900" b="1" dirty="0">
                <a:solidFill>
                  <a:srgbClr val="FFFFFF"/>
                </a:solidFill>
                <a:latin typeface="Montserrat Bold" pitchFamily="34" charset="0"/>
                <a:ea typeface="Montserrat Bold" pitchFamily="34" charset="-122"/>
                <a:cs typeface="Montserrat Bold" pitchFamily="34" charset="-120"/>
              </a:rPr>
              <a:t>The Core Problem: Disparate Representations</a:t>
            </a:r>
            <a:endParaRPr lang="en-US" sz="2900" dirty="0"/>
          </a:p>
        </p:txBody>
      </p:sp>
      <p:sp>
        <p:nvSpPr>
          <p:cNvPr id="3" name="Text 1"/>
          <p:cNvSpPr/>
          <p:nvPr/>
        </p:nvSpPr>
        <p:spPr>
          <a:xfrm>
            <a:off x="2232660" y="1221700"/>
            <a:ext cx="10165080" cy="402431"/>
          </a:xfrm>
          <a:prstGeom prst="rect">
            <a:avLst/>
          </a:prstGeom>
          <a:noFill/>
          <a:ln/>
        </p:spPr>
        <p:txBody>
          <a:bodyPr wrap="square" lIns="0" tIns="0" rIns="0" bIns="0" rtlCol="0" anchor="t"/>
          <a:lstStyle/>
          <a:p>
            <a:pPr algn="l" indent="0" marL="0">
              <a:lnSpc>
                <a:spcPts val="1550"/>
              </a:lnSpc>
              <a:buNone/>
            </a:pPr>
            <a:r>
              <a:rPr lang="en-US" sz="1250" dirty="0">
                <a:solidFill>
                  <a:srgbClr val="E2E6E9"/>
                </a:solidFill>
                <a:latin typeface="Source Sans 3" pitchFamily="34" charset="0"/>
                <a:ea typeface="Source Sans 3" pitchFamily="34" charset="-122"/>
                <a:cs typeface="Source Sans 3" pitchFamily="34" charset="-120"/>
              </a:rPr>
              <a:t>Images and text, despite often describing the same concepts, exist in fundamentally different digital formats. AI systems historically struggle to inherently connect the rich visual meaning of an image with the abstract semantic meaning of language.</a:t>
            </a:r>
            <a:endParaRPr lang="en-US" sz="1250" dirty="0"/>
          </a:p>
        </p:txBody>
      </p:sp>
      <p:pic>
        <p:nvPicPr>
          <p:cNvPr id="4" name="Image 0" descr="preencoded.png">    </p:cNvPr>
          <p:cNvPicPr>
            <a:picLocks noChangeAspect="1"/>
          </p:cNvPicPr>
          <p:nvPr/>
        </p:nvPicPr>
        <p:blipFill>
          <a:blip r:embed="rId1"/>
          <a:stretch>
            <a:fillRect/>
          </a:stretch>
        </p:blipFill>
        <p:spPr>
          <a:xfrm>
            <a:off x="4444960" y="1743789"/>
            <a:ext cx="5740479" cy="5415082"/>
          </a:xfrm>
          <a:prstGeom prst="rect">
            <a:avLst/>
          </a:prstGeom>
        </p:spPr>
      </p:pic>
      <p:sp>
        <p:nvSpPr>
          <p:cNvPr id="5" name="Text 2"/>
          <p:cNvSpPr/>
          <p:nvPr/>
        </p:nvSpPr>
        <p:spPr>
          <a:xfrm>
            <a:off x="4996114" y="5346657"/>
            <a:ext cx="1822354" cy="259837"/>
          </a:xfrm>
          <a:prstGeom prst="rect">
            <a:avLst/>
          </a:prstGeom>
          <a:noFill/>
          <a:ln/>
        </p:spPr>
        <p:txBody>
          <a:bodyPr wrap="none" lIns="0" tIns="0" rIns="0" bIns="0" rtlCol="0" anchor="t"/>
          <a:lstStyle/>
          <a:p>
            <a:pPr algn="ctr" indent="0" marL="0">
              <a:lnSpc>
                <a:spcPts val="2000"/>
              </a:lnSpc>
              <a:buNone/>
            </a:pPr>
            <a:r>
              <a:rPr lang="en-US" sz="1600" b="1" dirty="0">
                <a:solidFill>
                  <a:srgbClr val="000000"/>
                </a:solidFill>
                <a:latin typeface="Montserrat Bold" pitchFamily="34" charset="0"/>
                <a:ea typeface="Montserrat Bold" pitchFamily="34" charset="-122"/>
                <a:cs typeface="Montserrat Bold" pitchFamily="34" charset="-120"/>
              </a:rPr>
              <a:t>Image Space</a:t>
            </a:r>
            <a:endParaRPr lang="en-US" sz="1600" dirty="0"/>
          </a:p>
        </p:txBody>
      </p:sp>
      <p:sp>
        <p:nvSpPr>
          <p:cNvPr id="6" name="Text 3"/>
          <p:cNvSpPr/>
          <p:nvPr/>
        </p:nvSpPr>
        <p:spPr>
          <a:xfrm>
            <a:off x="4996114" y="5687813"/>
            <a:ext cx="1822354" cy="378638"/>
          </a:xfrm>
          <a:prstGeom prst="rect">
            <a:avLst/>
          </a:prstGeom>
          <a:noFill/>
          <a:ln/>
        </p:spPr>
        <p:txBody>
          <a:bodyPr wrap="square" lIns="0" tIns="0" rIns="0" bIns="0" rtlCol="0" anchor="t"/>
          <a:lstStyle/>
          <a:p>
            <a:pPr algn="ctr" indent="0" marL="0">
              <a:lnSpc>
                <a:spcPts val="1450"/>
              </a:lnSpc>
              <a:buNone/>
            </a:pPr>
            <a:r>
              <a:rPr lang="en-US" sz="1400" dirty="0">
                <a:solidFill>
                  <a:srgbClr val="000000"/>
                </a:solidFill>
                <a:latin typeface="Source Sans 3" pitchFamily="34" charset="0"/>
                <a:ea typeface="Source Sans 3" pitchFamily="34" charset="-122"/>
                <a:cs typeface="Source Sans 3" pitchFamily="34" charset="-120"/>
              </a:rPr>
              <a:t>Visual features and rich semantics.</a:t>
            </a:r>
            <a:endParaRPr lang="en-US" sz="1400" dirty="0"/>
          </a:p>
        </p:txBody>
      </p:sp>
      <p:sp>
        <p:nvSpPr>
          <p:cNvPr id="7" name="Text 4"/>
          <p:cNvSpPr/>
          <p:nvPr/>
        </p:nvSpPr>
        <p:spPr>
          <a:xfrm>
            <a:off x="6368359" y="2751461"/>
            <a:ext cx="1822355" cy="259837"/>
          </a:xfrm>
          <a:prstGeom prst="rect">
            <a:avLst/>
          </a:prstGeom>
          <a:noFill/>
          <a:ln/>
        </p:spPr>
        <p:txBody>
          <a:bodyPr wrap="none" lIns="0" tIns="0" rIns="0" bIns="0" rtlCol="0" anchor="t"/>
          <a:lstStyle/>
          <a:p>
            <a:pPr algn="ctr" indent="0" marL="0">
              <a:lnSpc>
                <a:spcPts val="2000"/>
              </a:lnSpc>
              <a:buNone/>
            </a:pPr>
            <a:r>
              <a:rPr lang="en-US" sz="1600" b="1" dirty="0">
                <a:solidFill>
                  <a:srgbClr val="000000"/>
                </a:solidFill>
                <a:latin typeface="Montserrat Bold" pitchFamily="34" charset="0"/>
                <a:ea typeface="Montserrat Bold" pitchFamily="34" charset="-122"/>
                <a:cs typeface="Montserrat Bold" pitchFamily="34" charset="-120"/>
              </a:rPr>
              <a:t>?</a:t>
            </a:r>
            <a:endParaRPr lang="en-US" sz="1600" dirty="0"/>
          </a:p>
        </p:txBody>
      </p:sp>
      <p:sp>
        <p:nvSpPr>
          <p:cNvPr id="8" name="Text 5"/>
          <p:cNvSpPr/>
          <p:nvPr/>
        </p:nvSpPr>
        <p:spPr>
          <a:xfrm>
            <a:off x="6368359" y="3092617"/>
            <a:ext cx="1822355" cy="567957"/>
          </a:xfrm>
          <a:prstGeom prst="rect">
            <a:avLst/>
          </a:prstGeom>
          <a:noFill/>
          <a:ln/>
        </p:spPr>
        <p:txBody>
          <a:bodyPr wrap="square" lIns="0" tIns="0" rIns="0" bIns="0" rtlCol="0" anchor="t"/>
          <a:lstStyle/>
          <a:p>
            <a:pPr algn="ctr" indent="0" marL="0">
              <a:lnSpc>
                <a:spcPts val="1450"/>
              </a:lnSpc>
              <a:buNone/>
            </a:pPr>
            <a:r>
              <a:rPr lang="en-US" sz="1400" dirty="0">
                <a:solidFill>
                  <a:srgbClr val="000000"/>
                </a:solidFill>
                <a:latin typeface="Source Sans 3" pitchFamily="34" charset="0"/>
                <a:ea typeface="Source Sans 3" pitchFamily="34" charset="-122"/>
                <a:cs typeface="Source Sans 3" pitchFamily="34" charset="-120"/>
              </a:rPr>
              <a:t>Large gap illustrating the connection challenge.</a:t>
            </a:r>
            <a:endParaRPr lang="en-US" sz="1400" dirty="0"/>
          </a:p>
        </p:txBody>
      </p:sp>
      <p:sp>
        <p:nvSpPr>
          <p:cNvPr id="9" name="Text 6"/>
          <p:cNvSpPr/>
          <p:nvPr/>
        </p:nvSpPr>
        <p:spPr>
          <a:xfrm>
            <a:off x="7821764" y="5346657"/>
            <a:ext cx="1822355" cy="259837"/>
          </a:xfrm>
          <a:prstGeom prst="rect">
            <a:avLst/>
          </a:prstGeom>
          <a:noFill/>
          <a:ln/>
        </p:spPr>
        <p:txBody>
          <a:bodyPr wrap="none" lIns="0" tIns="0" rIns="0" bIns="0" rtlCol="0" anchor="t"/>
          <a:lstStyle/>
          <a:p>
            <a:pPr algn="ctr" indent="0" marL="0">
              <a:lnSpc>
                <a:spcPts val="2000"/>
              </a:lnSpc>
              <a:buNone/>
            </a:pPr>
            <a:r>
              <a:rPr lang="en-US" sz="1600" b="1" dirty="0">
                <a:solidFill>
                  <a:srgbClr val="000000"/>
                </a:solidFill>
                <a:latin typeface="Montserrat Bold" pitchFamily="34" charset="0"/>
                <a:ea typeface="Montserrat Bold" pitchFamily="34" charset="-122"/>
                <a:cs typeface="Montserrat Bold" pitchFamily="34" charset="-120"/>
              </a:rPr>
              <a:t>Text Space</a:t>
            </a:r>
            <a:endParaRPr lang="en-US" sz="1600" dirty="0"/>
          </a:p>
        </p:txBody>
      </p:sp>
      <p:sp>
        <p:nvSpPr>
          <p:cNvPr id="10" name="Text 7"/>
          <p:cNvSpPr/>
          <p:nvPr/>
        </p:nvSpPr>
        <p:spPr>
          <a:xfrm>
            <a:off x="7821764" y="5687813"/>
            <a:ext cx="1822355" cy="378638"/>
          </a:xfrm>
          <a:prstGeom prst="rect">
            <a:avLst/>
          </a:prstGeom>
          <a:noFill/>
          <a:ln/>
        </p:spPr>
        <p:txBody>
          <a:bodyPr wrap="square" lIns="0" tIns="0" rIns="0" bIns="0" rtlCol="0" anchor="t"/>
          <a:lstStyle/>
          <a:p>
            <a:pPr algn="ctr" indent="0" marL="0">
              <a:lnSpc>
                <a:spcPts val="1450"/>
              </a:lnSpc>
              <a:buNone/>
            </a:pPr>
            <a:r>
              <a:rPr lang="en-US" sz="1400" dirty="0">
                <a:solidFill>
                  <a:srgbClr val="000000"/>
                </a:solidFill>
                <a:latin typeface="Source Sans 3" pitchFamily="34" charset="0"/>
                <a:ea typeface="Source Sans 3" pitchFamily="34" charset="-122"/>
                <a:cs typeface="Source Sans 3" pitchFamily="34" charset="-120"/>
              </a:rPr>
              <a:t>Symbolic descriptions and linguistic structure.</a:t>
            </a:r>
            <a:endParaRPr lang="en-US" sz="1400" dirty="0"/>
          </a:p>
        </p:txBody>
      </p:sp>
      <p:sp>
        <p:nvSpPr>
          <p:cNvPr id="11" name="Text 8"/>
          <p:cNvSpPr/>
          <p:nvPr/>
        </p:nvSpPr>
        <p:spPr>
          <a:xfrm>
            <a:off x="2232660" y="7278529"/>
            <a:ext cx="10165080" cy="402431"/>
          </a:xfrm>
          <a:prstGeom prst="rect">
            <a:avLst/>
          </a:prstGeom>
          <a:noFill/>
          <a:ln/>
        </p:spPr>
        <p:txBody>
          <a:bodyPr wrap="square" lIns="0" tIns="0" rIns="0" bIns="0" rtlCol="0" anchor="t"/>
          <a:lstStyle/>
          <a:p>
            <a:pPr algn="l" indent="0" marL="0">
              <a:lnSpc>
                <a:spcPts val="1550"/>
              </a:lnSpc>
              <a:buNone/>
            </a:pPr>
            <a:r>
              <a:rPr lang="en-US" sz="1250" dirty="0">
                <a:solidFill>
                  <a:srgbClr val="E2E6E9"/>
                </a:solidFill>
                <a:latin typeface="Source Sans 3" pitchFamily="34" charset="0"/>
                <a:ea typeface="Source Sans 3" pitchFamily="34" charset="-122"/>
                <a:cs typeface="Source Sans 3" pitchFamily="34" charset="-120"/>
              </a:rPr>
              <a:t>This challenge creates a significant barrier to achieving human-like comprehension, necessitating a method for AI to build a shared understanding between these diverse modalities.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198" y="987862"/>
            <a:ext cx="5609749"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What is CLIP?</a:t>
            </a:r>
            <a:endParaRPr lang="en-US" sz="4400" dirty="0"/>
          </a:p>
        </p:txBody>
      </p:sp>
      <p:sp>
        <p:nvSpPr>
          <p:cNvPr id="4" name="Text 1"/>
          <p:cNvSpPr/>
          <p:nvPr/>
        </p:nvSpPr>
        <p:spPr>
          <a:xfrm>
            <a:off x="6350198" y="2059305"/>
            <a:ext cx="7416403" cy="1110496"/>
          </a:xfrm>
          <a:prstGeom prst="rect">
            <a:avLst/>
          </a:prstGeom>
          <a:noFill/>
          <a:ln/>
        </p:spPr>
        <p:txBody>
          <a:bodyPr wrap="square" lIns="0" tIns="0" rIns="0" bIns="0" rtlCol="0" anchor="t"/>
          <a:lstStyle/>
          <a:p>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CLIP</a:t>
            </a:r>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 stands for </a:t>
            </a:r>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C</a:t>
            </a:r>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ontrastive </a:t>
            </a:r>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L</a:t>
            </a:r>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anguage–</a:t>
            </a:r>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I</a:t>
            </a:r>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mage </a:t>
            </a:r>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P</a:t>
            </a:r>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retraining. It's an innovative neural network developed by </a:t>
            </a:r>
            <a:pPr algn="l" indent="0" marL="0">
              <a:lnSpc>
                <a:spcPts val="2900"/>
              </a:lnSpc>
              <a:buNone/>
            </a:pPr>
            <a:r>
              <a:rPr lang="en-US" sz="1900" b="1" dirty="0">
                <a:solidFill>
                  <a:srgbClr val="E2E6E9"/>
                </a:solidFill>
                <a:latin typeface="Source Sans 3" pitchFamily="34" charset="0"/>
                <a:ea typeface="Source Sans 3" pitchFamily="34" charset="-122"/>
                <a:cs typeface="Source Sans 3" pitchFamily="34" charset="-120"/>
              </a:rPr>
              <a:t>OpenAI</a:t>
            </a:r>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 designed to learn visual concepts from natural language supervision.</a:t>
            </a:r>
            <a:endParaRPr lang="en-US" sz="1900" dirty="0"/>
          </a:p>
        </p:txBody>
      </p:sp>
      <p:sp>
        <p:nvSpPr>
          <p:cNvPr id="5" name="Text 2"/>
          <p:cNvSpPr/>
          <p:nvPr/>
        </p:nvSpPr>
        <p:spPr>
          <a:xfrm>
            <a:off x="6720364" y="3725108"/>
            <a:ext cx="7046238" cy="1850827"/>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"CLIP efficiently learns visual concepts from natural language supervision. It can be applied to any visual classification benchmark by simply providing the names of the visual categories to be recognised, similar to the "zero-shot" capabilities of GPT-2 and GPT-3."</a:t>
            </a:r>
            <a:endParaRPr lang="en-US" sz="1900" dirty="0"/>
          </a:p>
        </p:txBody>
      </p:sp>
      <p:sp>
        <p:nvSpPr>
          <p:cNvPr id="6" name="Shape 3"/>
          <p:cNvSpPr/>
          <p:nvPr/>
        </p:nvSpPr>
        <p:spPr>
          <a:xfrm>
            <a:off x="6350198" y="3447455"/>
            <a:ext cx="30480" cy="2406134"/>
          </a:xfrm>
          <a:prstGeom prst="rect">
            <a:avLst/>
          </a:prstGeom>
          <a:solidFill>
            <a:srgbClr val="FFFFFF"/>
          </a:solidFill>
          <a:ln/>
        </p:spPr>
      </p:sp>
      <p:sp>
        <p:nvSpPr>
          <p:cNvPr id="7" name="Text 4"/>
          <p:cNvSpPr/>
          <p:nvPr/>
        </p:nvSpPr>
        <p:spPr>
          <a:xfrm>
            <a:off x="6350198" y="6131242"/>
            <a:ext cx="7416403" cy="1110496"/>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Essentially, CLIP learns the relationship between images and the text that describes them, drawing knowledge from a vast amount of publicly available data.</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847017" y="480774"/>
            <a:ext cx="10529411" cy="495300"/>
          </a:xfrm>
          <a:prstGeom prst="rect">
            <a:avLst/>
          </a:prstGeom>
          <a:noFill/>
          <a:ln/>
        </p:spPr>
        <p:txBody>
          <a:bodyPr wrap="none" lIns="0" tIns="0" rIns="0" bIns="0" rtlCol="0" anchor="t"/>
          <a:lstStyle/>
          <a:p>
            <a:pPr algn="l" indent="0" marL="0">
              <a:lnSpc>
                <a:spcPts val="3900"/>
              </a:lnSpc>
              <a:buNone/>
            </a:pPr>
            <a:r>
              <a:rPr lang="en-US" sz="3100" b="1" dirty="0">
                <a:solidFill>
                  <a:srgbClr val="FFFFFF"/>
                </a:solidFill>
                <a:latin typeface="Montserrat Bold" pitchFamily="34" charset="0"/>
                <a:ea typeface="Montserrat Bold" pitchFamily="34" charset="-122"/>
                <a:cs typeface="Montserrat Bold" pitchFamily="34" charset="-120"/>
              </a:rPr>
              <a:t>High-Level Architecture: Shared Embedding Space</a:t>
            </a:r>
            <a:endParaRPr lang="en-US" sz="3100" dirty="0"/>
          </a:p>
        </p:txBody>
      </p:sp>
      <p:pic>
        <p:nvPicPr>
          <p:cNvPr id="3" name="Image 0" descr="preencoded.png">    </p:cNvPr>
          <p:cNvPicPr>
            <a:picLocks noChangeAspect="1"/>
          </p:cNvPicPr>
          <p:nvPr/>
        </p:nvPicPr>
        <p:blipFill>
          <a:blip r:embed="rId1"/>
          <a:stretch>
            <a:fillRect/>
          </a:stretch>
        </p:blipFill>
        <p:spPr>
          <a:xfrm>
            <a:off x="3572589" y="1222296"/>
            <a:ext cx="7485221" cy="5941933"/>
          </a:xfrm>
          <a:prstGeom prst="rect">
            <a:avLst/>
          </a:prstGeom>
        </p:spPr>
      </p:pic>
      <p:sp>
        <p:nvSpPr>
          <p:cNvPr id="4" name="Text 1"/>
          <p:cNvSpPr/>
          <p:nvPr/>
        </p:nvSpPr>
        <p:spPr>
          <a:xfrm>
            <a:off x="6632764" y="3747268"/>
            <a:ext cx="1345159" cy="838674"/>
          </a:xfrm>
          <a:prstGeom prst="rect">
            <a:avLst/>
          </a:prstGeom>
          <a:noFill/>
          <a:ln/>
        </p:spPr>
        <p:txBody>
          <a:bodyPr wrap="square" lIns="0" tIns="0" rIns="0" bIns="0" rtlCol="0" anchor="t"/>
          <a:lstStyle/>
          <a:p>
            <a:pPr algn="ctr" indent="0" marL="0">
              <a:lnSpc>
                <a:spcPts val="2200"/>
              </a:lnSpc>
              <a:buNone/>
            </a:pPr>
            <a:r>
              <a:rPr lang="en-US" sz="1750" b="1" dirty="0">
                <a:solidFill>
                  <a:srgbClr val="000000"/>
                </a:solidFill>
                <a:latin typeface="Montserrat Bold" pitchFamily="34" charset="0"/>
                <a:ea typeface="Montserrat Bold" pitchFamily="34" charset="-122"/>
                <a:cs typeface="Montserrat Bold" pitchFamily="34" charset="-120"/>
              </a:rPr>
              <a:t>Shared Embedding Space</a:t>
            </a:r>
            <a:endParaRPr lang="en-US" sz="1750" dirty="0"/>
          </a:p>
        </p:txBody>
      </p:sp>
      <p:sp>
        <p:nvSpPr>
          <p:cNvPr id="5" name="Text 2"/>
          <p:cNvSpPr/>
          <p:nvPr/>
        </p:nvSpPr>
        <p:spPr>
          <a:xfrm>
            <a:off x="7956050" y="1947743"/>
            <a:ext cx="2001163" cy="279558"/>
          </a:xfrm>
          <a:prstGeom prst="rect">
            <a:avLst/>
          </a:prstGeom>
          <a:noFill/>
          <a:ln/>
        </p:spPr>
        <p:txBody>
          <a:bodyPr wrap="none" lIns="0" tIns="0" rIns="0" bIns="0" rtlCol="0" anchor="t"/>
          <a:lstStyle/>
          <a:p>
            <a:pPr algn="ctr" indent="0" marL="0">
              <a:lnSpc>
                <a:spcPts val="2200"/>
              </a:lnSpc>
              <a:buNone/>
            </a:pPr>
            <a:r>
              <a:rPr lang="en-US" sz="1750" b="1" dirty="0">
                <a:solidFill>
                  <a:srgbClr val="E2E6E9"/>
                </a:solidFill>
                <a:latin typeface="Montserrat Bold" pitchFamily="34" charset="0"/>
                <a:ea typeface="Montserrat Bold" pitchFamily="34" charset="-122"/>
                <a:cs typeface="Montserrat Bold" pitchFamily="34" charset="-120"/>
              </a:rPr>
              <a:t>Image</a:t>
            </a:r>
            <a:endParaRPr lang="en-US" sz="1750" dirty="0"/>
          </a:p>
        </p:txBody>
      </p:sp>
      <p:sp>
        <p:nvSpPr>
          <p:cNvPr id="6" name="Text 3"/>
          <p:cNvSpPr/>
          <p:nvPr/>
        </p:nvSpPr>
        <p:spPr>
          <a:xfrm>
            <a:off x="7956050" y="2314791"/>
            <a:ext cx="2001163" cy="209839"/>
          </a:xfrm>
          <a:prstGeom prst="rect">
            <a:avLst/>
          </a:prstGeom>
          <a:noFill/>
          <a:ln/>
        </p:spPr>
        <p:txBody>
          <a:bodyPr wrap="none" lIns="0" tIns="0" rIns="0" bIns="0" rtlCol="0" anchor="t"/>
          <a:lstStyle/>
          <a:p>
            <a:pPr algn="ctr" indent="0" marL="0">
              <a:lnSpc>
                <a:spcPts val="1650"/>
              </a:lnSpc>
              <a:buNone/>
            </a:pPr>
            <a:r>
              <a:rPr lang="en-US" sz="1550" dirty="0">
                <a:solidFill>
                  <a:srgbClr val="E2E6E9"/>
                </a:solidFill>
                <a:latin typeface="Source Sans 3" pitchFamily="34" charset="0"/>
                <a:ea typeface="Source Sans 3" pitchFamily="34" charset="-122"/>
                <a:cs typeface="Source Sans 3" pitchFamily="34" charset="-120"/>
              </a:rPr>
              <a:t>Raw visual input</a:t>
            </a:r>
            <a:endParaRPr lang="en-US" sz="1550" dirty="0"/>
          </a:p>
        </p:txBody>
      </p:sp>
      <p:sp>
        <p:nvSpPr>
          <p:cNvPr id="7" name="Text 4"/>
          <p:cNvSpPr/>
          <p:nvPr/>
        </p:nvSpPr>
        <p:spPr>
          <a:xfrm>
            <a:off x="4620495" y="1703044"/>
            <a:ext cx="2001163" cy="559116"/>
          </a:xfrm>
          <a:prstGeom prst="rect">
            <a:avLst/>
          </a:prstGeom>
          <a:noFill/>
          <a:ln/>
        </p:spPr>
        <p:txBody>
          <a:bodyPr wrap="square" lIns="0" tIns="0" rIns="0" bIns="0" rtlCol="0" anchor="t"/>
          <a:lstStyle/>
          <a:p>
            <a:pPr algn="ctr" indent="0" marL="0">
              <a:lnSpc>
                <a:spcPts val="2200"/>
              </a:lnSpc>
              <a:buNone/>
            </a:pPr>
            <a:r>
              <a:rPr lang="en-US" sz="1750" b="1" dirty="0">
                <a:solidFill>
                  <a:srgbClr val="E2E6E9"/>
                </a:solidFill>
                <a:latin typeface="Montserrat Bold" pitchFamily="34" charset="0"/>
                <a:ea typeface="Montserrat Bold" pitchFamily="34" charset="-122"/>
                <a:cs typeface="Montserrat Bold" pitchFamily="34" charset="-120"/>
              </a:rPr>
              <a:t>Embedding Space</a:t>
            </a:r>
            <a:endParaRPr lang="en-US" sz="1750" dirty="0"/>
          </a:p>
        </p:txBody>
      </p:sp>
      <p:sp>
        <p:nvSpPr>
          <p:cNvPr id="8" name="Text 5"/>
          <p:cNvSpPr/>
          <p:nvPr/>
        </p:nvSpPr>
        <p:spPr>
          <a:xfrm>
            <a:off x="4620495" y="2349650"/>
            <a:ext cx="2001163" cy="419679"/>
          </a:xfrm>
          <a:prstGeom prst="rect">
            <a:avLst/>
          </a:prstGeom>
          <a:noFill/>
          <a:ln/>
        </p:spPr>
        <p:txBody>
          <a:bodyPr wrap="square" lIns="0" tIns="0" rIns="0" bIns="0" rtlCol="0" anchor="t"/>
          <a:lstStyle/>
          <a:p>
            <a:pPr algn="ctr" indent="0" marL="0">
              <a:lnSpc>
                <a:spcPts val="1650"/>
              </a:lnSpc>
              <a:buNone/>
            </a:pPr>
            <a:r>
              <a:rPr lang="en-US" sz="1550" dirty="0">
                <a:solidFill>
                  <a:srgbClr val="E2E6E9"/>
                </a:solidFill>
                <a:latin typeface="Source Sans 3" pitchFamily="34" charset="0"/>
                <a:ea typeface="Source Sans 3" pitchFamily="34" charset="-122"/>
                <a:cs typeface="Source Sans 3" pitchFamily="34" charset="-120"/>
              </a:rPr>
              <a:t>Shared high‑dimensional space</a:t>
            </a:r>
            <a:endParaRPr lang="en-US" sz="1550" dirty="0"/>
          </a:p>
        </p:txBody>
      </p:sp>
      <p:sp>
        <p:nvSpPr>
          <p:cNvPr id="9" name="Text 6"/>
          <p:cNvSpPr/>
          <p:nvPr/>
        </p:nvSpPr>
        <p:spPr>
          <a:xfrm>
            <a:off x="4620495" y="5851984"/>
            <a:ext cx="2001163" cy="279558"/>
          </a:xfrm>
          <a:prstGeom prst="rect">
            <a:avLst/>
          </a:prstGeom>
          <a:noFill/>
          <a:ln/>
        </p:spPr>
        <p:txBody>
          <a:bodyPr wrap="none" lIns="0" tIns="0" rIns="0" bIns="0" rtlCol="0" anchor="t"/>
          <a:lstStyle/>
          <a:p>
            <a:pPr algn="ctr" indent="0" marL="0">
              <a:lnSpc>
                <a:spcPts val="2200"/>
              </a:lnSpc>
              <a:buNone/>
            </a:pPr>
            <a:r>
              <a:rPr lang="en-US" sz="1750" b="1" dirty="0">
                <a:solidFill>
                  <a:srgbClr val="E2E6E9"/>
                </a:solidFill>
                <a:latin typeface="Montserrat Bold" pitchFamily="34" charset="0"/>
                <a:ea typeface="Montserrat Bold" pitchFamily="34" charset="-122"/>
                <a:cs typeface="Montserrat Bold" pitchFamily="34" charset="-120"/>
              </a:rPr>
              <a:t>Text</a:t>
            </a:r>
            <a:endParaRPr lang="en-US" sz="1750" dirty="0"/>
          </a:p>
        </p:txBody>
      </p:sp>
      <p:sp>
        <p:nvSpPr>
          <p:cNvPr id="10" name="Text 7"/>
          <p:cNvSpPr/>
          <p:nvPr/>
        </p:nvSpPr>
        <p:spPr>
          <a:xfrm>
            <a:off x="4620495" y="6219032"/>
            <a:ext cx="2001163" cy="209839"/>
          </a:xfrm>
          <a:prstGeom prst="rect">
            <a:avLst/>
          </a:prstGeom>
          <a:noFill/>
          <a:ln/>
        </p:spPr>
        <p:txBody>
          <a:bodyPr wrap="none" lIns="0" tIns="0" rIns="0" bIns="0" rtlCol="0" anchor="t"/>
          <a:lstStyle/>
          <a:p>
            <a:pPr algn="ctr" indent="0" marL="0">
              <a:lnSpc>
                <a:spcPts val="1650"/>
              </a:lnSpc>
              <a:buNone/>
            </a:pPr>
            <a:r>
              <a:rPr lang="en-US" sz="1550" dirty="0">
                <a:solidFill>
                  <a:srgbClr val="E2E6E9"/>
                </a:solidFill>
                <a:latin typeface="Source Sans 3" pitchFamily="34" charset="0"/>
                <a:ea typeface="Source Sans 3" pitchFamily="34" charset="-122"/>
                <a:cs typeface="Source Sans 3" pitchFamily="34" charset="-120"/>
              </a:rPr>
              <a:t>Raw textual input</a:t>
            </a:r>
            <a:endParaRPr lang="en-US" sz="1550" dirty="0"/>
          </a:p>
        </p:txBody>
      </p:sp>
      <p:sp>
        <p:nvSpPr>
          <p:cNvPr id="11" name="Text 8"/>
          <p:cNvSpPr/>
          <p:nvPr/>
        </p:nvSpPr>
        <p:spPr>
          <a:xfrm>
            <a:off x="7956050" y="5851984"/>
            <a:ext cx="2001163" cy="279558"/>
          </a:xfrm>
          <a:prstGeom prst="rect">
            <a:avLst/>
          </a:prstGeom>
          <a:noFill/>
          <a:ln/>
        </p:spPr>
        <p:txBody>
          <a:bodyPr wrap="none" lIns="0" tIns="0" rIns="0" bIns="0" rtlCol="0" anchor="t"/>
          <a:lstStyle/>
          <a:p>
            <a:pPr algn="ctr" indent="0" marL="0">
              <a:lnSpc>
                <a:spcPts val="2200"/>
              </a:lnSpc>
              <a:buNone/>
            </a:pPr>
            <a:r>
              <a:rPr lang="en-US" sz="1750" b="1" dirty="0">
                <a:solidFill>
                  <a:srgbClr val="E2E6E9"/>
                </a:solidFill>
                <a:latin typeface="Montserrat Bold" pitchFamily="34" charset="0"/>
                <a:ea typeface="Montserrat Bold" pitchFamily="34" charset="-122"/>
                <a:cs typeface="Montserrat Bold" pitchFamily="34" charset="-120"/>
              </a:rPr>
              <a:t>Image Encoder</a:t>
            </a:r>
            <a:endParaRPr lang="en-US" sz="1750" dirty="0"/>
          </a:p>
        </p:txBody>
      </p:sp>
      <p:sp>
        <p:nvSpPr>
          <p:cNvPr id="12" name="Text 9"/>
          <p:cNvSpPr/>
          <p:nvPr/>
        </p:nvSpPr>
        <p:spPr>
          <a:xfrm>
            <a:off x="7956050" y="6219032"/>
            <a:ext cx="2001163" cy="209839"/>
          </a:xfrm>
          <a:prstGeom prst="rect">
            <a:avLst/>
          </a:prstGeom>
          <a:noFill/>
          <a:ln/>
        </p:spPr>
        <p:txBody>
          <a:bodyPr wrap="none" lIns="0" tIns="0" rIns="0" bIns="0" rtlCol="0" anchor="t"/>
          <a:lstStyle/>
          <a:p>
            <a:pPr algn="ctr" indent="0" marL="0">
              <a:lnSpc>
                <a:spcPts val="1650"/>
              </a:lnSpc>
              <a:buNone/>
            </a:pPr>
            <a:r>
              <a:rPr lang="en-US" sz="1550" dirty="0">
                <a:solidFill>
                  <a:srgbClr val="E2E6E9"/>
                </a:solidFill>
                <a:latin typeface="Source Sans 3" pitchFamily="34" charset="0"/>
                <a:ea typeface="Source Sans 3" pitchFamily="34" charset="-122"/>
                <a:cs typeface="Source Sans 3" pitchFamily="34" charset="-120"/>
              </a:rPr>
              <a:t>Maps image to vector</a:t>
            </a:r>
            <a:endParaRPr lang="en-US" sz="1550" dirty="0"/>
          </a:p>
        </p:txBody>
      </p:sp>
      <p:sp>
        <p:nvSpPr>
          <p:cNvPr id="13" name="Text 10"/>
          <p:cNvSpPr/>
          <p:nvPr/>
        </p:nvSpPr>
        <p:spPr>
          <a:xfrm>
            <a:off x="8677842" y="4056046"/>
            <a:ext cx="2044908" cy="209839"/>
          </a:xfrm>
          <a:prstGeom prst="rect">
            <a:avLst/>
          </a:prstGeom>
          <a:noFill/>
          <a:ln/>
        </p:spPr>
        <p:txBody>
          <a:bodyPr wrap="none" lIns="0" tIns="0" rIns="0" bIns="0" rtlCol="0" anchor="t"/>
          <a:lstStyle/>
          <a:p>
            <a:pPr algn="ctr" indent="0" marL="0">
              <a:lnSpc>
                <a:spcPts val="1650"/>
              </a:lnSpc>
              <a:buNone/>
            </a:pPr>
            <a:r>
              <a:rPr lang="en-US" sz="1550" dirty="0">
                <a:solidFill>
                  <a:srgbClr val="E2E6E9"/>
                </a:solidFill>
                <a:latin typeface="Source Sans 3" pitchFamily="34" charset="0"/>
                <a:ea typeface="Source Sans 3" pitchFamily="34" charset="-122"/>
                <a:cs typeface="Source Sans 3" pitchFamily="34" charset="-120"/>
              </a:rPr>
              <a:t>Item</a:t>
            </a:r>
            <a:endParaRPr lang="en-US" sz="1550" dirty="0"/>
          </a:p>
        </p:txBody>
      </p:sp>
      <p:sp>
        <p:nvSpPr>
          <p:cNvPr id="14" name="Text 11"/>
          <p:cNvSpPr/>
          <p:nvPr/>
        </p:nvSpPr>
        <p:spPr>
          <a:xfrm>
            <a:off x="3887766" y="3883459"/>
            <a:ext cx="2044908" cy="279558"/>
          </a:xfrm>
          <a:prstGeom prst="rect">
            <a:avLst/>
          </a:prstGeom>
          <a:noFill/>
          <a:ln/>
        </p:spPr>
        <p:txBody>
          <a:bodyPr wrap="none" lIns="0" tIns="0" rIns="0" bIns="0" rtlCol="0" anchor="t"/>
          <a:lstStyle/>
          <a:p>
            <a:pPr algn="ctr" indent="0" marL="0">
              <a:lnSpc>
                <a:spcPts val="2200"/>
              </a:lnSpc>
              <a:buNone/>
            </a:pPr>
            <a:r>
              <a:rPr lang="en-US" sz="1750" b="1" dirty="0">
                <a:solidFill>
                  <a:srgbClr val="E2E6E9"/>
                </a:solidFill>
                <a:latin typeface="Montserrat Bold" pitchFamily="34" charset="0"/>
                <a:ea typeface="Montserrat Bold" pitchFamily="34" charset="-122"/>
                <a:cs typeface="Montserrat Bold" pitchFamily="34" charset="-120"/>
              </a:rPr>
              <a:t>Text Encoder</a:t>
            </a:r>
            <a:endParaRPr lang="en-US" sz="1750" dirty="0"/>
          </a:p>
        </p:txBody>
      </p:sp>
      <p:sp>
        <p:nvSpPr>
          <p:cNvPr id="15" name="Text 12"/>
          <p:cNvSpPr/>
          <p:nvPr/>
        </p:nvSpPr>
        <p:spPr>
          <a:xfrm>
            <a:off x="3887766" y="4250507"/>
            <a:ext cx="2044908" cy="209839"/>
          </a:xfrm>
          <a:prstGeom prst="rect">
            <a:avLst/>
          </a:prstGeom>
          <a:noFill/>
          <a:ln/>
        </p:spPr>
        <p:txBody>
          <a:bodyPr wrap="none" lIns="0" tIns="0" rIns="0" bIns="0" rtlCol="0" anchor="t"/>
          <a:lstStyle/>
          <a:p>
            <a:pPr algn="ctr" indent="0" marL="0">
              <a:lnSpc>
                <a:spcPts val="1650"/>
              </a:lnSpc>
              <a:buNone/>
            </a:pPr>
            <a:r>
              <a:rPr lang="en-US" sz="1550" dirty="0">
                <a:solidFill>
                  <a:srgbClr val="E2E6E9"/>
                </a:solidFill>
                <a:latin typeface="Source Sans 3" pitchFamily="34" charset="0"/>
                <a:ea typeface="Source Sans 3" pitchFamily="34" charset="-122"/>
                <a:cs typeface="Source Sans 3" pitchFamily="34" charset="-120"/>
              </a:rPr>
              <a:t>Maps text to vector</a:t>
            </a:r>
            <a:endParaRPr lang="en-US" sz="1550" dirty="0"/>
          </a:p>
        </p:txBody>
      </p:sp>
      <p:sp>
        <p:nvSpPr>
          <p:cNvPr id="16" name="Text 13"/>
          <p:cNvSpPr/>
          <p:nvPr/>
        </p:nvSpPr>
        <p:spPr>
          <a:xfrm>
            <a:off x="1847017" y="7302698"/>
            <a:ext cx="10936367" cy="446008"/>
          </a:xfrm>
          <a:prstGeom prst="rect">
            <a:avLst/>
          </a:prstGeom>
          <a:noFill/>
          <a:ln/>
        </p:spPr>
        <p:txBody>
          <a:bodyPr wrap="square" lIns="0" tIns="0" rIns="0" bIns="0" rtlCol="0" anchor="t"/>
          <a:lstStyle/>
          <a:p>
            <a:pPr algn="l" indent="0" marL="0">
              <a:lnSpc>
                <a:spcPts val="1750"/>
              </a:lnSpc>
              <a:buNone/>
            </a:pPr>
            <a:r>
              <a:rPr lang="en-US" sz="1350" dirty="0">
                <a:solidFill>
                  <a:srgbClr val="E2E6E9"/>
                </a:solidFill>
                <a:latin typeface="Source Sans 3" pitchFamily="34" charset="0"/>
                <a:ea typeface="Source Sans 3" pitchFamily="34" charset="-122"/>
                <a:cs typeface="Source Sans 3" pitchFamily="34" charset="-120"/>
              </a:rPr>
              <a:t>At its core, CLIP uses two independent components: an </a:t>
            </a:r>
            <a:pPr algn="l" indent="0" marL="0">
              <a:lnSpc>
                <a:spcPts val="1750"/>
              </a:lnSpc>
              <a:buNone/>
            </a:pPr>
            <a:r>
              <a:rPr lang="en-US" sz="1350" b="1" dirty="0">
                <a:solidFill>
                  <a:srgbClr val="E2E6E9"/>
                </a:solidFill>
                <a:latin typeface="Source Sans 3" pitchFamily="34" charset="0"/>
                <a:ea typeface="Source Sans 3" pitchFamily="34" charset="-122"/>
                <a:cs typeface="Source Sans 3" pitchFamily="34" charset="-120"/>
              </a:rPr>
              <a:t>image encoder</a:t>
            </a:r>
            <a:pPr algn="l" indent="0" marL="0">
              <a:lnSpc>
                <a:spcPts val="1750"/>
              </a:lnSpc>
              <a:buNone/>
            </a:pPr>
            <a:r>
              <a:rPr lang="en-US" sz="1350" dirty="0">
                <a:solidFill>
                  <a:srgbClr val="E2E6E9"/>
                </a:solidFill>
                <a:latin typeface="Source Sans 3" pitchFamily="34" charset="0"/>
                <a:ea typeface="Source Sans 3" pitchFamily="34" charset="-122"/>
                <a:cs typeface="Source Sans 3" pitchFamily="34" charset="-120"/>
              </a:rPr>
              <a:t> and a </a:t>
            </a:r>
            <a:pPr algn="l" indent="0" marL="0">
              <a:lnSpc>
                <a:spcPts val="1750"/>
              </a:lnSpc>
              <a:buNone/>
            </a:pPr>
            <a:r>
              <a:rPr lang="en-US" sz="1350" b="1" dirty="0">
                <a:solidFill>
                  <a:srgbClr val="E2E6E9"/>
                </a:solidFill>
                <a:latin typeface="Source Sans 3" pitchFamily="34" charset="0"/>
                <a:ea typeface="Source Sans 3" pitchFamily="34" charset="-122"/>
                <a:cs typeface="Source Sans 3" pitchFamily="34" charset="-120"/>
              </a:rPr>
              <a:t>text encoder</a:t>
            </a:r>
            <a:pPr algn="l" indent="0" marL="0">
              <a:lnSpc>
                <a:spcPts val="1750"/>
              </a:lnSpc>
              <a:buNone/>
            </a:pPr>
            <a:r>
              <a:rPr lang="en-US" sz="1350" dirty="0">
                <a:solidFill>
                  <a:srgbClr val="E2E6E9"/>
                </a:solidFill>
                <a:latin typeface="Source Sans 3" pitchFamily="34" charset="0"/>
                <a:ea typeface="Source Sans 3" pitchFamily="34" charset="-122"/>
                <a:cs typeface="Source Sans 3" pitchFamily="34" charset="-120"/>
              </a:rPr>
              <a:t>. These encoders process their respective inputs and map them into a shared, high-dimensional </a:t>
            </a:r>
            <a:pPr algn="l" indent="0" marL="0">
              <a:lnSpc>
                <a:spcPts val="1750"/>
              </a:lnSpc>
              <a:buNone/>
            </a:pPr>
            <a:r>
              <a:rPr lang="en-US" sz="1350" b="1" dirty="0">
                <a:solidFill>
                  <a:srgbClr val="E2E6E9"/>
                </a:solidFill>
                <a:latin typeface="Source Sans 3" pitchFamily="34" charset="0"/>
                <a:ea typeface="Source Sans 3" pitchFamily="34" charset="-122"/>
                <a:cs typeface="Source Sans 3" pitchFamily="34" charset="-120"/>
              </a:rPr>
              <a:t>embedding space</a:t>
            </a:r>
            <a:pPr algn="l" indent="0" marL="0">
              <a:lnSpc>
                <a:spcPts val="1750"/>
              </a:lnSpc>
              <a:buNone/>
            </a:pPr>
            <a:r>
              <a:rPr lang="en-US" sz="1350" dirty="0">
                <a:solidFill>
                  <a:srgbClr val="E2E6E9"/>
                </a:solidFill>
                <a:latin typeface="Source Sans 3" pitchFamily="34" charset="0"/>
                <a:ea typeface="Source Sans 3" pitchFamily="34" charset="-122"/>
                <a:cs typeface="Source Sans 3" pitchFamily="34" charset="-120"/>
              </a:rPr>
              <a:t>. In this space, semantically similar image and text pairs are located close to each other.</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58547" y="973693"/>
            <a:ext cx="8963501" cy="615672"/>
          </a:xfrm>
          <a:prstGeom prst="rect">
            <a:avLst/>
          </a:prstGeom>
          <a:noFill/>
          <a:ln/>
        </p:spPr>
        <p:txBody>
          <a:bodyPr wrap="none" lIns="0" tIns="0" rIns="0" bIns="0" rtlCol="0" anchor="t"/>
          <a:lstStyle/>
          <a:p>
            <a:pPr algn="l" indent="0" marL="0">
              <a:lnSpc>
                <a:spcPts val="4800"/>
              </a:lnSpc>
              <a:buNone/>
            </a:pPr>
            <a:r>
              <a:rPr lang="en-US" sz="3850" b="1" dirty="0">
                <a:solidFill>
                  <a:srgbClr val="FFFFFF"/>
                </a:solidFill>
                <a:latin typeface="Montserrat Bold" pitchFamily="34" charset="0"/>
                <a:ea typeface="Montserrat Bold" pitchFamily="34" charset="-122"/>
                <a:cs typeface="Montserrat Bold" pitchFamily="34" charset="-120"/>
              </a:rPr>
              <a:t>Contrastive Learning: The Intuition</a:t>
            </a:r>
            <a:endParaRPr lang="en-US" sz="3850" dirty="0"/>
          </a:p>
        </p:txBody>
      </p:sp>
      <p:sp>
        <p:nvSpPr>
          <p:cNvPr id="3" name="Shape 1"/>
          <p:cNvSpPr/>
          <p:nvPr/>
        </p:nvSpPr>
        <p:spPr>
          <a:xfrm>
            <a:off x="602575" y="1874758"/>
            <a:ext cx="4557951" cy="5381149"/>
          </a:xfrm>
          <a:prstGeom prst="roundRect">
            <a:avLst>
              <a:gd name="adj" fmla="val 713"/>
            </a:avLst>
          </a:prstGeom>
          <a:solidFill>
            <a:srgbClr val="FFFFFF"/>
          </a:solidFill>
          <a:ln/>
        </p:spPr>
      </p:sp>
      <p:sp>
        <p:nvSpPr>
          <p:cNvPr id="4" name="Text 2"/>
          <p:cNvSpPr/>
          <p:nvPr/>
        </p:nvSpPr>
        <p:spPr>
          <a:xfrm>
            <a:off x="819269" y="2045970"/>
            <a:ext cx="4124563" cy="1220629"/>
          </a:xfrm>
          <a:prstGeom prst="rect">
            <a:avLst/>
          </a:prstGeom>
          <a:noFill/>
          <a:ln/>
        </p:spPr>
        <p:txBody>
          <a:bodyPr wrap="square" lIns="0" tIns="0" rIns="0" bIns="0" rtlCol="0" anchor="t"/>
          <a:lstStyle/>
          <a:p>
            <a:pPr algn="l" indent="0" marL="0">
              <a:lnSpc>
                <a:spcPts val="2400"/>
              </a:lnSpc>
              <a:buNone/>
            </a:pPr>
            <a:r>
              <a:rPr lang="en-US" sz="1700" dirty="0">
                <a:solidFill>
                  <a:srgbClr val="000000"/>
                </a:solidFill>
                <a:latin typeface="Source Sans 3" pitchFamily="34" charset="0"/>
                <a:ea typeface="Source Sans 3" pitchFamily="34" charset="-122"/>
                <a:cs typeface="Source Sans 3" pitchFamily="34" charset="-120"/>
              </a:rPr>
              <a:t>The magic of CLIP lies in its </a:t>
            </a:r>
            <a:pPr algn="l" indent="0" marL="0">
              <a:lnSpc>
                <a:spcPts val="2400"/>
              </a:lnSpc>
              <a:buNone/>
            </a:pPr>
            <a:r>
              <a:rPr lang="en-US" sz="1700" b="1" dirty="0">
                <a:solidFill>
                  <a:srgbClr val="000000"/>
                </a:solidFill>
                <a:latin typeface="Source Sans 3" pitchFamily="34" charset="0"/>
                <a:ea typeface="Source Sans 3" pitchFamily="34" charset="-122"/>
                <a:cs typeface="Source Sans 3" pitchFamily="34" charset="-120"/>
              </a:rPr>
              <a:t>contrastive learning</a:t>
            </a:r>
            <a:pPr algn="l" indent="0" marL="0">
              <a:lnSpc>
                <a:spcPts val="2400"/>
              </a:lnSpc>
              <a:buNone/>
            </a:pPr>
            <a:r>
              <a:rPr lang="en-US" sz="1700" dirty="0">
                <a:solidFill>
                  <a:srgbClr val="000000"/>
                </a:solidFill>
                <a:latin typeface="Source Sans 3" pitchFamily="34" charset="0"/>
                <a:ea typeface="Source Sans 3" pitchFamily="34" charset="-122"/>
                <a:cs typeface="Source Sans 3" pitchFamily="34" charset="-120"/>
              </a:rPr>
              <a:t> approach. During training, CLIP is presented with pairs of images and text descriptions.</a:t>
            </a:r>
            <a:endParaRPr lang="en-US" sz="1700" dirty="0"/>
          </a:p>
        </p:txBody>
      </p:sp>
      <p:sp>
        <p:nvSpPr>
          <p:cNvPr id="5" name="Text 3"/>
          <p:cNvSpPr/>
          <p:nvPr/>
        </p:nvSpPr>
        <p:spPr>
          <a:xfrm>
            <a:off x="819269" y="3456861"/>
            <a:ext cx="2462808" cy="307896"/>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Bold" pitchFamily="34" charset="0"/>
                <a:ea typeface="Montserrat Bold" pitchFamily="34" charset="-122"/>
                <a:cs typeface="Montserrat Bold" pitchFamily="34" charset="-120"/>
              </a:rPr>
              <a:t>Match &amp; Mingle</a:t>
            </a:r>
            <a:endParaRPr lang="en-US" sz="1900" dirty="0"/>
          </a:p>
        </p:txBody>
      </p:sp>
      <p:sp>
        <p:nvSpPr>
          <p:cNvPr id="6" name="Text 4"/>
          <p:cNvSpPr/>
          <p:nvPr/>
        </p:nvSpPr>
        <p:spPr>
          <a:xfrm>
            <a:off x="819269" y="3955018"/>
            <a:ext cx="4124563" cy="1220629"/>
          </a:xfrm>
          <a:prstGeom prst="rect">
            <a:avLst/>
          </a:prstGeom>
          <a:noFill/>
          <a:ln/>
        </p:spPr>
        <p:txBody>
          <a:bodyPr wrap="square" lIns="0" tIns="0" rIns="0" bIns="0" rtlCol="0" anchor="t"/>
          <a:lstStyle/>
          <a:p>
            <a:pPr algn="l" indent="0" marL="0">
              <a:lnSpc>
                <a:spcPts val="2400"/>
              </a:lnSpc>
              <a:buNone/>
            </a:pPr>
            <a:r>
              <a:rPr lang="en-US" sz="1700" dirty="0">
                <a:solidFill>
                  <a:srgbClr val="000000"/>
                </a:solidFill>
                <a:latin typeface="Source Sans 3" pitchFamily="34" charset="0"/>
                <a:ea typeface="Source Sans 3" pitchFamily="34" charset="-122"/>
                <a:cs typeface="Source Sans 3" pitchFamily="34" charset="-120"/>
              </a:rPr>
              <a:t>For correctly matched image–text pairs, the model is trained to pull their representations </a:t>
            </a:r>
            <a:pPr algn="l" indent="0" marL="0">
              <a:lnSpc>
                <a:spcPts val="2400"/>
              </a:lnSpc>
              <a:buNone/>
            </a:pPr>
            <a:r>
              <a:rPr lang="en-US" sz="1700" b="1" dirty="0">
                <a:solidFill>
                  <a:srgbClr val="000000"/>
                </a:solidFill>
                <a:latin typeface="Source Sans 3" pitchFamily="34" charset="0"/>
                <a:ea typeface="Source Sans 3" pitchFamily="34" charset="-122"/>
                <a:cs typeface="Source Sans 3" pitchFamily="34" charset="-120"/>
              </a:rPr>
              <a:t>closer together</a:t>
            </a:r>
            <a:pPr algn="l" indent="0" marL="0">
              <a:lnSpc>
                <a:spcPts val="2400"/>
              </a:lnSpc>
              <a:buNone/>
            </a:pPr>
            <a:r>
              <a:rPr lang="en-US" sz="1700" dirty="0">
                <a:solidFill>
                  <a:srgbClr val="000000"/>
                </a:solidFill>
                <a:latin typeface="Source Sans 3" pitchFamily="34" charset="0"/>
                <a:ea typeface="Source Sans 3" pitchFamily="34" charset="-122"/>
                <a:cs typeface="Source Sans 3" pitchFamily="34" charset="-120"/>
              </a:rPr>
              <a:t> in the shared embedding space.</a:t>
            </a:r>
            <a:endParaRPr lang="en-US" sz="1700" dirty="0"/>
          </a:p>
        </p:txBody>
      </p:sp>
      <p:sp>
        <p:nvSpPr>
          <p:cNvPr id="7" name="Text 5"/>
          <p:cNvSpPr/>
          <p:nvPr/>
        </p:nvSpPr>
        <p:spPr>
          <a:xfrm>
            <a:off x="819269" y="5365909"/>
            <a:ext cx="2934533" cy="307896"/>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Montserrat Bold" pitchFamily="34" charset="0"/>
                <a:ea typeface="Montserrat Bold" pitchFamily="34" charset="-122"/>
                <a:cs typeface="Montserrat Bold" pitchFamily="34" charset="-120"/>
              </a:rPr>
              <a:t>Separate &amp; Distinguish</a:t>
            </a:r>
            <a:endParaRPr lang="en-US" sz="1900" dirty="0"/>
          </a:p>
        </p:txBody>
      </p:sp>
      <p:sp>
        <p:nvSpPr>
          <p:cNvPr id="8" name="Text 6"/>
          <p:cNvSpPr/>
          <p:nvPr/>
        </p:nvSpPr>
        <p:spPr>
          <a:xfrm>
            <a:off x="819269" y="5864066"/>
            <a:ext cx="4124563" cy="1220629"/>
          </a:xfrm>
          <a:prstGeom prst="rect">
            <a:avLst/>
          </a:prstGeom>
          <a:noFill/>
          <a:ln/>
        </p:spPr>
        <p:txBody>
          <a:bodyPr wrap="square" lIns="0" tIns="0" rIns="0" bIns="0" rtlCol="0" anchor="t"/>
          <a:lstStyle/>
          <a:p>
            <a:pPr algn="l" indent="0" marL="0">
              <a:lnSpc>
                <a:spcPts val="2400"/>
              </a:lnSpc>
              <a:buNone/>
            </a:pPr>
            <a:r>
              <a:rPr lang="en-US" sz="1700" dirty="0">
                <a:solidFill>
                  <a:srgbClr val="000000"/>
                </a:solidFill>
                <a:latin typeface="Source Sans 3" pitchFamily="34" charset="0"/>
                <a:ea typeface="Source Sans 3" pitchFamily="34" charset="-122"/>
                <a:cs typeface="Source Sans 3" pitchFamily="34" charset="-120"/>
              </a:rPr>
              <a:t>Conversely, for non-matching pairs (e.g., an image of a cat with a description of a dog), the model learns to push their representations </a:t>
            </a:r>
            <a:pPr algn="l" indent="0" marL="0">
              <a:lnSpc>
                <a:spcPts val="2400"/>
              </a:lnSpc>
              <a:buNone/>
            </a:pPr>
            <a:r>
              <a:rPr lang="en-US" sz="1700" b="1" dirty="0">
                <a:solidFill>
                  <a:srgbClr val="000000"/>
                </a:solidFill>
                <a:latin typeface="Source Sans 3" pitchFamily="34" charset="0"/>
                <a:ea typeface="Source Sans 3" pitchFamily="34" charset="-122"/>
                <a:cs typeface="Source Sans 3" pitchFamily="34" charset="-120"/>
              </a:rPr>
              <a:t>further apart</a:t>
            </a:r>
            <a:pPr algn="l" indent="0" marL="0">
              <a:lnSpc>
                <a:spcPts val="2400"/>
              </a:lnSpc>
              <a:buNone/>
            </a:pPr>
            <a:r>
              <a:rPr lang="en-US" sz="1700" dirty="0">
                <a:solidFill>
                  <a:srgbClr val="000000"/>
                </a:solidFill>
                <a:latin typeface="Source Sans 3" pitchFamily="34" charset="0"/>
                <a:ea typeface="Source Sans 3" pitchFamily="34" charset="-122"/>
                <a:cs typeface="Source Sans 3" pitchFamily="34" charset="-120"/>
              </a:rPr>
              <a:t>.</a:t>
            </a:r>
            <a:endParaRPr lang="en-US" sz="1700" dirty="0"/>
          </a:p>
        </p:txBody>
      </p:sp>
      <p:pic>
        <p:nvPicPr>
          <p:cNvPr id="9" name="Image 0" descr="preencoded.png">    </p:cNvPr>
          <p:cNvPicPr>
            <a:picLocks noChangeAspect="1"/>
          </p:cNvPicPr>
          <p:nvPr/>
        </p:nvPicPr>
        <p:blipFill>
          <a:blip r:embed="rId1"/>
          <a:stretch>
            <a:fillRect/>
          </a:stretch>
        </p:blipFill>
        <p:spPr>
          <a:xfrm>
            <a:off x="5540812" y="2238256"/>
            <a:ext cx="8338542" cy="46540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3798" y="1500664"/>
            <a:ext cx="5826681" cy="701278"/>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Montserrat Bold" pitchFamily="34" charset="0"/>
                <a:ea typeface="Montserrat Bold" pitchFamily="34" charset="-122"/>
                <a:cs typeface="Montserrat Bold" pitchFamily="34" charset="-120"/>
              </a:rPr>
              <a:t>How CLIP is Trained</a:t>
            </a:r>
            <a:endParaRPr lang="en-US" sz="4400" dirty="0"/>
          </a:p>
        </p:txBody>
      </p:sp>
      <p:sp>
        <p:nvSpPr>
          <p:cNvPr id="3" name="Text 1"/>
          <p:cNvSpPr/>
          <p:nvPr/>
        </p:nvSpPr>
        <p:spPr>
          <a:xfrm>
            <a:off x="863798" y="2695575"/>
            <a:ext cx="12902803"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CLIP's training is a monumental feat of machine learning, relying on a simple yet powerful premise:</a:t>
            </a:r>
            <a:endParaRPr lang="en-US" sz="1900" dirty="0"/>
          </a:p>
        </p:txBody>
      </p:sp>
      <p:sp>
        <p:nvSpPr>
          <p:cNvPr id="4" name="Text 2"/>
          <p:cNvSpPr/>
          <p:nvPr/>
        </p:nvSpPr>
        <p:spPr>
          <a:xfrm>
            <a:off x="863798" y="3343394"/>
            <a:ext cx="246817" cy="308491"/>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01</a:t>
            </a:r>
            <a:endParaRPr lang="en-US" sz="1900" dirty="0"/>
          </a:p>
        </p:txBody>
      </p:sp>
      <p:sp>
        <p:nvSpPr>
          <p:cNvPr id="5" name="Shape 3"/>
          <p:cNvSpPr/>
          <p:nvPr/>
        </p:nvSpPr>
        <p:spPr>
          <a:xfrm>
            <a:off x="863798" y="3732371"/>
            <a:ext cx="4136350" cy="30480"/>
          </a:xfrm>
          <a:prstGeom prst="rect">
            <a:avLst/>
          </a:prstGeom>
          <a:solidFill>
            <a:srgbClr val="FFFFFF"/>
          </a:solidFill>
          <a:ln/>
        </p:spPr>
      </p:sp>
      <p:sp>
        <p:nvSpPr>
          <p:cNvPr id="6" name="Text 4"/>
          <p:cNvSpPr/>
          <p:nvPr/>
        </p:nvSpPr>
        <p:spPr>
          <a:xfrm>
            <a:off x="863798" y="3916680"/>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Vast Dataset</a:t>
            </a:r>
            <a:endParaRPr lang="en-US" sz="2200" dirty="0"/>
          </a:p>
        </p:txBody>
      </p:sp>
      <p:sp>
        <p:nvSpPr>
          <p:cNvPr id="7" name="Text 5"/>
          <p:cNvSpPr/>
          <p:nvPr/>
        </p:nvSpPr>
        <p:spPr>
          <a:xfrm>
            <a:off x="863798" y="4415314"/>
            <a:ext cx="4136350" cy="1110496"/>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Trained on hundreds of millions of publicly available image-text pairs from the internet.</a:t>
            </a:r>
            <a:endParaRPr lang="en-US" sz="1900" dirty="0"/>
          </a:p>
        </p:txBody>
      </p:sp>
      <p:sp>
        <p:nvSpPr>
          <p:cNvPr id="8" name="Text 6"/>
          <p:cNvSpPr/>
          <p:nvPr/>
        </p:nvSpPr>
        <p:spPr>
          <a:xfrm>
            <a:off x="5246965" y="3343394"/>
            <a:ext cx="246817" cy="308491"/>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02</a:t>
            </a:r>
            <a:endParaRPr lang="en-US" sz="1900" dirty="0"/>
          </a:p>
        </p:txBody>
      </p:sp>
      <p:sp>
        <p:nvSpPr>
          <p:cNvPr id="9" name="Shape 7"/>
          <p:cNvSpPr/>
          <p:nvPr/>
        </p:nvSpPr>
        <p:spPr>
          <a:xfrm>
            <a:off x="5246965" y="3732371"/>
            <a:ext cx="4136350" cy="30480"/>
          </a:xfrm>
          <a:prstGeom prst="rect">
            <a:avLst/>
          </a:prstGeom>
          <a:solidFill>
            <a:srgbClr val="FFFFFF"/>
          </a:solidFill>
          <a:ln/>
        </p:spPr>
      </p:sp>
      <p:sp>
        <p:nvSpPr>
          <p:cNvPr id="10" name="Text 8"/>
          <p:cNvSpPr/>
          <p:nvPr/>
        </p:nvSpPr>
        <p:spPr>
          <a:xfrm>
            <a:off x="5246965" y="3916680"/>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No Manual Labels</a:t>
            </a:r>
            <a:endParaRPr lang="en-US" sz="2200" dirty="0"/>
          </a:p>
        </p:txBody>
      </p:sp>
      <p:sp>
        <p:nvSpPr>
          <p:cNvPr id="11" name="Text 9"/>
          <p:cNvSpPr/>
          <p:nvPr/>
        </p:nvSpPr>
        <p:spPr>
          <a:xfrm>
            <a:off x="5246965" y="4415314"/>
            <a:ext cx="4136350"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Crucially, it requires no human-annotated labels, learning directly from the natural captions accompanying images.</a:t>
            </a:r>
            <a:endParaRPr lang="en-US" sz="1900" dirty="0"/>
          </a:p>
        </p:txBody>
      </p:sp>
      <p:sp>
        <p:nvSpPr>
          <p:cNvPr id="12" name="Text 10"/>
          <p:cNvSpPr/>
          <p:nvPr/>
        </p:nvSpPr>
        <p:spPr>
          <a:xfrm>
            <a:off x="9630132" y="3343394"/>
            <a:ext cx="246817" cy="308491"/>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Montserrat Light" pitchFamily="34" charset="0"/>
                <a:ea typeface="Montserrat Light" pitchFamily="34" charset="-122"/>
                <a:cs typeface="Montserrat Light" pitchFamily="34" charset="-120"/>
              </a:rPr>
              <a:t>03</a:t>
            </a:r>
            <a:endParaRPr lang="en-US" sz="1900" dirty="0"/>
          </a:p>
        </p:txBody>
      </p:sp>
      <p:sp>
        <p:nvSpPr>
          <p:cNvPr id="13" name="Shape 11"/>
          <p:cNvSpPr/>
          <p:nvPr/>
        </p:nvSpPr>
        <p:spPr>
          <a:xfrm>
            <a:off x="9630132" y="3732371"/>
            <a:ext cx="4136350" cy="30480"/>
          </a:xfrm>
          <a:prstGeom prst="rect">
            <a:avLst/>
          </a:prstGeom>
          <a:solidFill>
            <a:srgbClr val="FFFFFF"/>
          </a:solidFill>
          <a:ln/>
        </p:spPr>
      </p:sp>
      <p:sp>
        <p:nvSpPr>
          <p:cNvPr id="14" name="Text 12"/>
          <p:cNvSpPr/>
          <p:nvPr/>
        </p:nvSpPr>
        <p:spPr>
          <a:xfrm>
            <a:off x="9630132" y="3916680"/>
            <a:ext cx="2804874" cy="350639"/>
          </a:xfrm>
          <a:prstGeom prst="rect">
            <a:avLst/>
          </a:prstGeom>
          <a:noFill/>
          <a:ln/>
        </p:spPr>
        <p:txBody>
          <a:bodyPr wrap="none" lIns="0" tIns="0" rIns="0" bIns="0" rtlCol="0" anchor="t"/>
          <a:lstStyle/>
          <a:p>
            <a:pPr algn="l" indent="0" marL="0">
              <a:lnSpc>
                <a:spcPts val="2750"/>
              </a:lnSpc>
              <a:buNone/>
            </a:pPr>
            <a:r>
              <a:rPr lang="en-US" sz="2200" b="1" dirty="0">
                <a:solidFill>
                  <a:srgbClr val="E2E6E9"/>
                </a:solidFill>
                <a:latin typeface="Montserrat Bold" pitchFamily="34" charset="0"/>
                <a:ea typeface="Montserrat Bold" pitchFamily="34" charset="-122"/>
                <a:cs typeface="Montserrat Bold" pitchFamily="34" charset="-120"/>
              </a:rPr>
              <a:t>General Concepts</a:t>
            </a:r>
            <a:endParaRPr lang="en-US" sz="2200" dirty="0"/>
          </a:p>
        </p:txBody>
      </p:sp>
      <p:sp>
        <p:nvSpPr>
          <p:cNvPr id="15" name="Text 13"/>
          <p:cNvSpPr/>
          <p:nvPr/>
        </p:nvSpPr>
        <p:spPr>
          <a:xfrm>
            <a:off x="9630132" y="4415314"/>
            <a:ext cx="4136350" cy="1480661"/>
          </a:xfrm>
          <a:prstGeom prst="rect">
            <a:avLst/>
          </a:prstGeom>
          <a:noFill/>
          <a:ln/>
        </p:spPr>
        <p:txBody>
          <a:bodyPr wrap="squar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This enables CLIP to learn a broad spectrum of visual and linguistic concepts, understanding what objects look like and how they are described.</a:t>
            </a:r>
            <a:endParaRPr lang="en-US" sz="1900" dirty="0"/>
          </a:p>
        </p:txBody>
      </p:sp>
      <p:sp>
        <p:nvSpPr>
          <p:cNvPr id="16" name="Text 14"/>
          <p:cNvSpPr/>
          <p:nvPr/>
        </p:nvSpPr>
        <p:spPr>
          <a:xfrm>
            <a:off x="863798" y="6358652"/>
            <a:ext cx="12902803" cy="370165"/>
          </a:xfrm>
          <a:prstGeom prst="rect">
            <a:avLst/>
          </a:prstGeom>
          <a:noFill/>
          <a:ln/>
        </p:spPr>
        <p:txBody>
          <a:bodyPr wrap="none" lIns="0" tIns="0" rIns="0" bIns="0" rtlCol="0" anchor="t"/>
          <a:lstStyle/>
          <a:p>
            <a:pPr algn="l" indent="0" marL="0">
              <a:lnSpc>
                <a:spcPts val="2900"/>
              </a:lnSpc>
              <a:buNone/>
            </a:pPr>
            <a:r>
              <a:rPr lang="en-US" sz="1900" dirty="0">
                <a:solidFill>
                  <a:srgbClr val="E2E6E9"/>
                </a:solidFill>
                <a:latin typeface="Source Sans 3" pitchFamily="34" charset="0"/>
                <a:ea typeface="Source Sans 3" pitchFamily="34" charset="-122"/>
                <a:cs typeface="Source Sans 3" pitchFamily="34" charset="-120"/>
              </a:rPr>
              <a:t>This self-supervised learning paradigm allows CLIP to develop a robust and flexible understanding of the visual world.</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381244" y="1204913"/>
            <a:ext cx="7430333" cy="537329"/>
          </a:xfrm>
          <a:prstGeom prst="rect">
            <a:avLst/>
          </a:prstGeom>
          <a:noFill/>
          <a:ln/>
        </p:spPr>
        <p:txBody>
          <a:bodyPr wrap="none" lIns="0" tIns="0" rIns="0" bIns="0" rtlCol="0" anchor="t"/>
          <a:lstStyle/>
          <a:p>
            <a:pPr algn="l" indent="0" marL="0">
              <a:lnSpc>
                <a:spcPts val="4200"/>
              </a:lnSpc>
              <a:buNone/>
            </a:pPr>
            <a:r>
              <a:rPr lang="en-US" sz="3350" b="1" dirty="0">
                <a:solidFill>
                  <a:srgbClr val="FFFFFF"/>
                </a:solidFill>
                <a:latin typeface="Montserrat Bold" pitchFamily="34" charset="0"/>
                <a:ea typeface="Montserrat Bold" pitchFamily="34" charset="-122"/>
                <a:cs typeface="Montserrat Bold" pitchFamily="34" charset="-120"/>
              </a:rPr>
              <a:t>The Power of Zero-Shot Learning</a:t>
            </a:r>
            <a:endParaRPr lang="en-US" sz="3350" dirty="0"/>
          </a:p>
        </p:txBody>
      </p:sp>
      <p:pic>
        <p:nvPicPr>
          <p:cNvPr id="3" name="Image 0" descr="preencoded.png">    </p:cNvPr>
          <p:cNvPicPr>
            <a:picLocks noChangeAspect="1"/>
          </p:cNvPicPr>
          <p:nvPr/>
        </p:nvPicPr>
        <p:blipFill>
          <a:blip r:embed="rId1"/>
          <a:stretch>
            <a:fillRect/>
          </a:stretch>
        </p:blipFill>
        <p:spPr>
          <a:xfrm>
            <a:off x="1381244" y="2384584"/>
            <a:ext cx="7552492" cy="4215289"/>
          </a:xfrm>
          <a:prstGeom prst="rect">
            <a:avLst/>
          </a:prstGeom>
        </p:spPr>
      </p:pic>
      <p:sp>
        <p:nvSpPr>
          <p:cNvPr id="4" name="Text 1"/>
          <p:cNvSpPr/>
          <p:nvPr/>
        </p:nvSpPr>
        <p:spPr>
          <a:xfrm>
            <a:off x="9402842" y="2104787"/>
            <a:ext cx="3098959" cy="268724"/>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Montserrat Bold" pitchFamily="34" charset="0"/>
                <a:ea typeface="Montserrat Bold" pitchFamily="34" charset="-122"/>
                <a:cs typeface="Montserrat Bold" pitchFamily="34" charset="-120"/>
              </a:rPr>
              <a:t>Classify Without Retraining</a:t>
            </a:r>
            <a:endParaRPr lang="en-US" sz="1650" dirty="0"/>
          </a:p>
        </p:txBody>
      </p:sp>
      <p:sp>
        <p:nvSpPr>
          <p:cNvPr id="5" name="Text 2"/>
          <p:cNvSpPr/>
          <p:nvPr/>
        </p:nvSpPr>
        <p:spPr>
          <a:xfrm>
            <a:off x="9402842" y="2518529"/>
            <a:ext cx="3853696" cy="1002506"/>
          </a:xfrm>
          <a:prstGeom prst="rect">
            <a:avLst/>
          </a:prstGeom>
          <a:noFill/>
          <a:ln/>
        </p:spPr>
        <p:txBody>
          <a:bodyPr wrap="square" lIns="0" tIns="0" rIns="0" bIns="0" rtlCol="0" anchor="t"/>
          <a:lstStyle/>
          <a:p>
            <a:pPr algn="l" indent="0" marL="0">
              <a:lnSpc>
                <a:spcPts val="1950"/>
              </a:lnSpc>
              <a:buNone/>
            </a:pPr>
            <a:r>
              <a:rPr lang="en-US" sz="1450" dirty="0">
                <a:solidFill>
                  <a:srgbClr val="E2E6E9"/>
                </a:solidFill>
                <a:latin typeface="Source Sans 3" pitchFamily="34" charset="0"/>
                <a:ea typeface="Source Sans 3" pitchFamily="34" charset="-122"/>
                <a:cs typeface="Source Sans 3" pitchFamily="34" charset="-120"/>
              </a:rPr>
              <a:t>One of CLIP's most impressive capabilities is zero-shot learning. It can classify images into categories it has never explicitly seen during training.</a:t>
            </a:r>
            <a:endParaRPr lang="en-US" sz="1450" dirty="0"/>
          </a:p>
        </p:txBody>
      </p:sp>
      <p:sp>
        <p:nvSpPr>
          <p:cNvPr id="6" name="Text 3"/>
          <p:cNvSpPr/>
          <p:nvPr/>
        </p:nvSpPr>
        <p:spPr>
          <a:xfrm>
            <a:off x="9402842" y="3666053"/>
            <a:ext cx="2149912" cy="268724"/>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Montserrat Bold" pitchFamily="34" charset="0"/>
                <a:ea typeface="Montserrat Bold" pitchFamily="34" charset="-122"/>
                <a:cs typeface="Montserrat Bold" pitchFamily="34" charset="-120"/>
              </a:rPr>
              <a:t>How it Works</a:t>
            </a:r>
            <a:endParaRPr lang="en-US" sz="1650" dirty="0"/>
          </a:p>
        </p:txBody>
      </p:sp>
      <p:sp>
        <p:nvSpPr>
          <p:cNvPr id="7" name="Text 4"/>
          <p:cNvSpPr/>
          <p:nvPr/>
        </p:nvSpPr>
        <p:spPr>
          <a:xfrm>
            <a:off x="9402842" y="4079796"/>
            <a:ext cx="3853696" cy="1253133"/>
          </a:xfrm>
          <a:prstGeom prst="rect">
            <a:avLst/>
          </a:prstGeom>
          <a:noFill/>
          <a:ln/>
        </p:spPr>
        <p:txBody>
          <a:bodyPr wrap="square" lIns="0" tIns="0" rIns="0" bIns="0" rtlCol="0" anchor="t"/>
          <a:lstStyle/>
          <a:p>
            <a:pPr algn="l" indent="0" marL="0">
              <a:lnSpc>
                <a:spcPts val="1950"/>
              </a:lnSpc>
              <a:buNone/>
            </a:pPr>
            <a:r>
              <a:rPr lang="en-US" sz="1450" dirty="0">
                <a:solidFill>
                  <a:srgbClr val="E2E6E9"/>
                </a:solidFill>
                <a:latin typeface="Source Sans 3" pitchFamily="34" charset="0"/>
                <a:ea typeface="Source Sans 3" pitchFamily="34" charset="-122"/>
                <a:cs typeface="Source Sans 3" pitchFamily="34" charset="-120"/>
              </a:rPr>
              <a:t>You provide an image and a set of text prompts (e.g., "a photo of a car," "a photo of a truck"). CLIP then determines which prompt best matches the image based on their proximity in the embedding space.</a:t>
            </a:r>
            <a:endParaRPr lang="en-US" sz="1450" dirty="0"/>
          </a:p>
        </p:txBody>
      </p:sp>
      <p:sp>
        <p:nvSpPr>
          <p:cNvPr id="8" name="Text 5"/>
          <p:cNvSpPr/>
          <p:nvPr/>
        </p:nvSpPr>
        <p:spPr>
          <a:xfrm>
            <a:off x="9402842" y="5477947"/>
            <a:ext cx="2149912" cy="268724"/>
          </a:xfrm>
          <a:prstGeom prst="rect">
            <a:avLst/>
          </a:prstGeom>
          <a:noFill/>
          <a:ln/>
        </p:spPr>
        <p:txBody>
          <a:bodyPr wrap="none" lIns="0" tIns="0" rIns="0" bIns="0" rtlCol="0" anchor="t"/>
          <a:lstStyle/>
          <a:p>
            <a:pPr algn="l" indent="0" marL="0">
              <a:lnSpc>
                <a:spcPts val="2100"/>
              </a:lnSpc>
              <a:buNone/>
            </a:pPr>
            <a:r>
              <a:rPr lang="en-US" sz="1650" b="1" dirty="0">
                <a:solidFill>
                  <a:srgbClr val="FFFFFF"/>
                </a:solidFill>
                <a:latin typeface="Montserrat Bold" pitchFamily="34" charset="0"/>
                <a:ea typeface="Montserrat Bold" pitchFamily="34" charset="-122"/>
                <a:cs typeface="Montserrat Bold" pitchFamily="34" charset="-120"/>
              </a:rPr>
              <a:t>Why It's Powerful</a:t>
            </a:r>
            <a:endParaRPr lang="en-US" sz="1650" dirty="0"/>
          </a:p>
        </p:txBody>
      </p:sp>
      <p:sp>
        <p:nvSpPr>
          <p:cNvPr id="9" name="Text 6"/>
          <p:cNvSpPr/>
          <p:nvPr/>
        </p:nvSpPr>
        <p:spPr>
          <a:xfrm>
            <a:off x="9402842" y="5891689"/>
            <a:ext cx="3853696" cy="1002506"/>
          </a:xfrm>
          <a:prstGeom prst="rect">
            <a:avLst/>
          </a:prstGeom>
          <a:noFill/>
          <a:ln/>
        </p:spPr>
        <p:txBody>
          <a:bodyPr wrap="square" lIns="0" tIns="0" rIns="0" bIns="0" rtlCol="0" anchor="t"/>
          <a:lstStyle/>
          <a:p>
            <a:pPr algn="l" indent="0" marL="0">
              <a:lnSpc>
                <a:spcPts val="1950"/>
              </a:lnSpc>
              <a:buNone/>
            </a:pPr>
            <a:r>
              <a:rPr lang="en-US" sz="1450" dirty="0">
                <a:solidFill>
                  <a:srgbClr val="E2E6E9"/>
                </a:solidFill>
                <a:latin typeface="Source Sans 3" pitchFamily="34" charset="0"/>
                <a:ea typeface="Source Sans 3" pitchFamily="34" charset="-122"/>
                <a:cs typeface="Source Sans 3" pitchFamily="34" charset="-120"/>
              </a:rPr>
              <a:t>This eliminates the need for expensive, task-specific labeled datasets and opens up vast possibilities for flexible, on-the-fly image classification and retrieval.</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2026-02-06T07:26:57Z</dcterms:created>
  <dcterms:modified xsi:type="dcterms:W3CDTF">2026-02-06T07:26:57Z</dcterms:modified>
</cp:coreProperties>
</file>